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6" r:id="rId3"/>
    <p:sldId id="257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8AA41-9EA3-49CB-BDE2-B8EAB55C1196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26FCC-A3AC-49D8-A1DA-45F4BB0A7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21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AED698-CC81-4DF9-AE47-EA8D85761C2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F044F3-369C-4F2D-80BD-01DB8F4616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B3811-33C6-41D9-BB7F-2CAEAE53D27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05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  <p:sndAc>
      <p:stSnd>
        <p:snd r:embed="rId1" name="click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lu"/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ver dir="lu"/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u"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lu"/>
    <p:sndAc>
      <p:stSnd>
        <p:snd r:embed="rId13" name="click.wav"/>
      </p:stSnd>
    </p:sndAc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292600" cy="6094412"/>
          </a:xfr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860" y="2217755"/>
            <a:ext cx="19812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44183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787284"/>
            <a:ext cx="3352800" cy="1014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000">
                <a:latin typeface="NikoshBAN" pitchFamily="2" charset="0"/>
              </a:rPr>
              <a:t>১৯৪৭ সালে তমদ্দুন মজলিশ‘ভাষা সংগ্রামপরিষদ’ গঠন করে।</a:t>
            </a:r>
            <a:endParaRPr lang="en-US" sz="2000">
              <a:latin typeface="NikoshBAN" pitchFamily="2" charset="0"/>
            </a:endParaRPr>
          </a:p>
          <a:p>
            <a:pPr eaLnBrk="1" hangingPunct="1"/>
            <a:endParaRPr lang="en-US" sz="2000">
              <a:latin typeface="Garamond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012209"/>
            <a:ext cx="25400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459289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87313"/>
            <a:ext cx="21336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3600" b="1" dirty="0" smtClean="0">
                <a:latin typeface="NikoshBAN" pitchFamily="2" charset="0"/>
              </a:rPr>
              <a:t>১৯৪৮ সাল</a:t>
            </a:r>
            <a:endParaRPr lang="en-US" sz="3600" b="1" dirty="0" smtClean="0"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95250"/>
            <a:ext cx="2286000" cy="247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14600" y="998538"/>
            <a:ext cx="6553200" cy="12001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ধীরেন্দ্রনাথ দত্ত ২৩ ফেব্রুয়ারি গণপরিষদের ভাষা হিসেবে বাংলা ব্যাবহারের দাবি জানান। দাবি অগ্রাহ্য হলে ২৬ ও ২৯ ফেব্রুয়ারি ঢাকায় ধর্মঘট পালিত হয়।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2697163"/>
            <a:ext cx="2438400" cy="31083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800" dirty="0" smtClean="0">
                <a:latin typeface="NikoshBAN" pitchFamily="2" charset="0"/>
              </a:rPr>
              <a:t>২ মার্চ ‘সর্বদলীয় রাষ্ট্রভাষা সংগ্রাম পরিষদ’ পুনর্গঠিত হয়।</a:t>
            </a:r>
          </a:p>
          <a:p>
            <a:pPr algn="just" eaLnBrk="1" hangingPunct="1">
              <a:defRPr/>
            </a:pPr>
            <a:r>
              <a:rPr lang="bn-BD" sz="2800" dirty="0" smtClean="0">
                <a:latin typeface="NikoshBAN" pitchFamily="2" charset="0"/>
              </a:rPr>
              <a:t>১১ মার্চ বাংলা ভাষা দাবি দিবস পালন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87600"/>
            <a:ext cx="2133600" cy="245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2387601"/>
            <a:ext cx="1828800" cy="2473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51138" y="5192713"/>
            <a:ext cx="1784350" cy="3381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1600" dirty="0" smtClean="0">
                <a:latin typeface="NikoshBAN" pitchFamily="2" charset="0"/>
              </a:rPr>
              <a:t>শেখ মুজিবুর রহমান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663825" y="5729288"/>
            <a:ext cx="6403975" cy="8302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পিকেটিং করা অবস্থায় ৬৯ জনকে গ্রেফতার করলে ১৩-১৫ মার্চ ধর্মঘট পালিত হয়।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10175" y="5133975"/>
            <a:ext cx="1633538" cy="400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000" dirty="0" smtClean="0">
                <a:latin typeface="NikoshBAN" pitchFamily="2" charset="0"/>
              </a:rPr>
              <a:t>শামসুল হক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15200" y="5130800"/>
            <a:ext cx="1676400" cy="3698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dirty="0" smtClean="0">
                <a:latin typeface="NikoshBAN" pitchFamily="2" charset="0"/>
              </a:rPr>
              <a:t>অলি আহাদ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3988" y="2387600"/>
            <a:ext cx="2058987" cy="248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659028"/>
      </p:ext>
    </p:extLst>
  </p:cSld>
  <p:clrMapOvr>
    <a:masterClrMapping/>
  </p:clrMapOvr>
  <p:transition spd="slow">
    <p:cover dir="lu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87313"/>
            <a:ext cx="3429000" cy="584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3200" b="1" dirty="0" smtClean="0">
                <a:latin typeface="NikoshBAN" pitchFamily="2" charset="0"/>
              </a:rPr>
              <a:t>১৯৪৮ সাল ১৫ মার্চ</a:t>
            </a:r>
            <a:endParaRPr lang="en-US" sz="3200" b="1" dirty="0" smtClean="0"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00" y="73025"/>
            <a:ext cx="1828800" cy="213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09800" y="1066800"/>
            <a:ext cx="6705600" cy="10779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3200" dirty="0" smtClean="0">
                <a:latin typeface="NikoshBAN" pitchFamily="2" charset="0"/>
              </a:rPr>
              <a:t>১৫ মার্চ খাজা নাজিমুদ্দিন সংগ্রাম পরিষদের সাথে ৮ দফা চুক্তি করে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600" y="2300288"/>
            <a:ext cx="8966200" cy="42465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700" dirty="0" smtClean="0">
                <a:latin typeface="NikoshBAN" pitchFamily="2" charset="0"/>
              </a:rPr>
              <a:t>১। ভাষার প্রশ্নে গ্রেফতারকৃত সকলকে অবিলম্বে মুক্তি দান করা হবে।</a:t>
            </a:r>
          </a:p>
          <a:p>
            <a:pPr algn="just" eaLnBrk="1" hangingPunct="1">
              <a:defRPr/>
            </a:pPr>
            <a:r>
              <a:rPr lang="bn-BD" sz="2700" dirty="0" smtClean="0">
                <a:latin typeface="NikoshBAN" pitchFamily="2" charset="0"/>
              </a:rPr>
              <a:t>২। পুলিশি অত্যাচারের বিষয়ে তদন্ত করে একটি বিবৃতি প্রদান করা হবে। </a:t>
            </a:r>
          </a:p>
          <a:p>
            <a:pPr algn="just" eaLnBrk="1" hangingPunct="1">
              <a:defRPr/>
            </a:pPr>
            <a:r>
              <a:rPr lang="bn-BD" sz="2700" dirty="0" smtClean="0">
                <a:latin typeface="NikoshBAN" pitchFamily="2" charset="0"/>
              </a:rPr>
              <a:t>৩। বাংলাকে রাষ্ট্রভাষা করার জন্য আইন পরিষদে প্রস্তাব পেশ করা হবে।</a:t>
            </a:r>
          </a:p>
          <a:p>
            <a:pPr algn="just" eaLnBrk="1" hangingPunct="1">
              <a:defRPr/>
            </a:pPr>
            <a:r>
              <a:rPr lang="bn-BD" sz="2700" dirty="0" smtClean="0">
                <a:latin typeface="NikoshBAN" pitchFamily="2" charset="0"/>
              </a:rPr>
              <a:t>৪। বাংলাকে সরকারি ভাষা হিসেবে প্রবর্তন করা হবে।</a:t>
            </a:r>
          </a:p>
          <a:p>
            <a:pPr algn="just" eaLnBrk="1" hangingPunct="1">
              <a:defRPr/>
            </a:pPr>
            <a:r>
              <a:rPr lang="bn-BD" sz="2700" dirty="0" smtClean="0">
                <a:latin typeface="NikoshBAN" pitchFamily="2" charset="0"/>
              </a:rPr>
              <a:t>৫। সংবাদপত্রের উপর নিষেধাজ্ঞা প্রত্যাহার করা হবে।</a:t>
            </a:r>
          </a:p>
          <a:p>
            <a:pPr algn="just" eaLnBrk="1" hangingPunct="1">
              <a:defRPr/>
            </a:pPr>
            <a:r>
              <a:rPr lang="bn-BD" sz="2700" dirty="0" smtClean="0">
                <a:latin typeface="NikoshBAN" pitchFamily="2" charset="0"/>
              </a:rPr>
              <a:t>৬। আন্দোলনে অংশগ্রহণকারীদের বিরুদ্ধে কোনো ব্যবস্থা নেয়া হবে না।</a:t>
            </a:r>
          </a:p>
          <a:p>
            <a:pPr algn="just" eaLnBrk="1" hangingPunct="1">
              <a:defRPr/>
            </a:pPr>
            <a:r>
              <a:rPr lang="bn-BD" sz="2700" dirty="0" smtClean="0">
                <a:latin typeface="NikoshBAN" pitchFamily="2" charset="0"/>
              </a:rPr>
              <a:t>৭। ২৯ ফেব্রুয়ারি হতে জারিকৃত ১৪৪ ধারা প্রত্যাহার করা হবে।</a:t>
            </a:r>
          </a:p>
          <a:p>
            <a:pPr algn="just" eaLnBrk="1" hangingPunct="1">
              <a:defRPr/>
            </a:pPr>
            <a:r>
              <a:rPr lang="bn-BD" sz="2700" dirty="0" smtClean="0">
                <a:latin typeface="NikoshBAN" pitchFamily="2" charset="0"/>
              </a:rPr>
              <a:t>৮। ভাষা আন্দোলনে ‘রাষ্ট্রের দুশমনদের দ্বারা অনুপ্রাণিত হয় নাই’ এই মর্মে মুখ্যমন্ত্রী কর্তৃক বক্তব্য দান।</a:t>
            </a:r>
          </a:p>
        </p:txBody>
      </p:sp>
    </p:spTree>
    <p:extLst>
      <p:ext uri="{BB962C8B-B14F-4D97-AF65-F5344CB8AC3E}">
        <p14:creationId xmlns:p14="http://schemas.microsoft.com/office/powerpoint/2010/main" val="2124571385"/>
      </p:ext>
    </p:extLst>
  </p:cSld>
  <p:clrMapOvr>
    <a:masterClrMapping/>
  </p:clrMapOvr>
  <p:transition spd="slow">
    <p:cover dir="lu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5505"/>
          <a:stretch/>
        </p:blipFill>
        <p:spPr>
          <a:xfrm>
            <a:off x="166688" y="1028700"/>
            <a:ext cx="2576512" cy="278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95600" y="987425"/>
            <a:ext cx="6172200" cy="181588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bn-BD" sz="2800" dirty="0">
                <a:latin typeface="NikoshBAN" pitchFamily="2" charset="0"/>
              </a:rPr>
              <a:t>১৯ মার্চ মোহাম্মদ আলী জিন্নাহ ঢাকায় আসেন।</a:t>
            </a:r>
          </a:p>
          <a:p>
            <a:pPr algn="just" eaLnBrk="1" hangingPunct="1"/>
            <a:r>
              <a:rPr lang="bn-BD" sz="2800" dirty="0">
                <a:latin typeface="NikoshBAN" pitchFamily="2" charset="0"/>
              </a:rPr>
              <a:t>২১ মার্চ রেসকোর্স ময়দানে এবং ২৪ মার্চ ঢাকা বিশ্ববিদ্যালয়ে ঘোষণা করেন-</a:t>
            </a:r>
          </a:p>
          <a:p>
            <a:pPr algn="just" eaLnBrk="1" hangingPunct="1"/>
            <a:r>
              <a:rPr lang="bn-BD" sz="2800" b="1" dirty="0">
                <a:latin typeface="NikoshBAN" pitchFamily="2" charset="0"/>
              </a:rPr>
              <a:t>‘উর্দুই হবে পাকিস্তানের একমাত্র রাষ্ট্রভাষা।’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86903"/>
            <a:ext cx="20574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3200" b="1" dirty="0" smtClean="0">
                <a:latin typeface="NikoshBAN" pitchFamily="2" charset="0"/>
              </a:rPr>
              <a:t>১৯৪৮ সাল </a:t>
            </a:r>
            <a:endParaRPr lang="en-US" sz="3200" b="1" dirty="0" smtClean="0">
              <a:latin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1982624">
            <a:off x="1776413" y="4329113"/>
            <a:ext cx="152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13800" dirty="0">
                <a:solidFill>
                  <a:srgbClr val="FF0000"/>
                </a:solidFill>
                <a:latin typeface="NikoshBAN" pitchFamily="2" charset="0"/>
              </a:rPr>
              <a:t>না</a:t>
            </a:r>
            <a:endParaRPr lang="en-US" sz="13800" dirty="0"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657600" y="3048000"/>
            <a:ext cx="152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13800" dirty="0">
                <a:solidFill>
                  <a:srgbClr val="FF0000"/>
                </a:solidFill>
                <a:latin typeface="NikoshBAN" pitchFamily="2" charset="0"/>
              </a:rPr>
              <a:t>না</a:t>
            </a:r>
            <a:endParaRPr lang="en-US" sz="13800" dirty="0"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 rot="2368585">
            <a:off x="5407025" y="4333875"/>
            <a:ext cx="1524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13800" dirty="0">
                <a:solidFill>
                  <a:srgbClr val="FF0000"/>
                </a:solidFill>
                <a:latin typeface="NikoshBAN" pitchFamily="2" charset="0"/>
              </a:rPr>
              <a:t>না</a:t>
            </a:r>
            <a:endParaRPr lang="en-US" sz="13800" dirty="0">
              <a:solidFill>
                <a:srgbClr val="FF00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392126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9" grpId="0"/>
      <p:bldP spid="9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86903"/>
            <a:ext cx="20574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3200" b="1" dirty="0" smtClean="0">
                <a:latin typeface="NikoshBAN" pitchFamily="2" charset="0"/>
              </a:rPr>
              <a:t>১৯৫২ সাল </a:t>
            </a:r>
            <a:endParaRPr lang="en-US" sz="3200" b="1" dirty="0" smtClean="0"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3" y="101600"/>
            <a:ext cx="277495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9063" y="3505200"/>
            <a:ext cx="2852737" cy="26776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bn-BD" sz="2800" dirty="0">
                <a:latin typeface="NikoshBAN" pitchFamily="2" charset="0"/>
              </a:rPr>
              <a:t>২৬ জানুয়ারি পল্টন ময়দানে জনসভায় ঘোষণা করেন-</a:t>
            </a:r>
          </a:p>
          <a:p>
            <a:pPr algn="just" eaLnBrk="1" hangingPunct="1"/>
            <a:r>
              <a:rPr lang="bn-BD" sz="2800" b="1" dirty="0">
                <a:latin typeface="NikoshBAN" pitchFamily="2" charset="0"/>
              </a:rPr>
              <a:t>‘উর্দুই কেবল উর্দুই  হবে পাকিস্তানের একমাত্র রাষ্ট্রভাষা।’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87313"/>
            <a:ext cx="2557463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00800" y="3429000"/>
            <a:ext cx="2590800" cy="22467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bn-BD" sz="2800" dirty="0">
                <a:latin typeface="NikoshBAN" pitchFamily="2" charset="0"/>
              </a:rPr>
              <a:t>আবদুল মতিনকে আহবায়ক করে ‘রাষ্ট্রভাষা সংগ্রাম পরিষদ’ নতুনভাবে গঠিত হয়।</a:t>
            </a:r>
            <a:endParaRPr lang="bn-BD" sz="2800" b="1" dirty="0">
              <a:latin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00400" y="1143000"/>
            <a:ext cx="2971800" cy="526297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bn-BD" sz="2800" dirty="0">
                <a:latin typeface="NikoshBAN" pitchFamily="2" charset="0"/>
              </a:rPr>
              <a:t>৩০ জানুয়ারি ছাত্র সমাজ ধর্মঘট পালন করে।</a:t>
            </a:r>
          </a:p>
          <a:p>
            <a:pPr algn="just" eaLnBrk="1" hangingPunct="1"/>
            <a:r>
              <a:rPr lang="bn-BD" sz="2800" dirty="0">
                <a:latin typeface="NikoshBAN" pitchFamily="2" charset="0"/>
              </a:rPr>
              <a:t>৪ ফেব্রুয়ারি ঢাকায় ছাত্র ধর্মঘট পালিত হয়।</a:t>
            </a:r>
          </a:p>
          <a:p>
            <a:pPr algn="just" eaLnBrk="1" hangingPunct="1"/>
            <a:r>
              <a:rPr lang="bn-BD" sz="2800" dirty="0">
                <a:latin typeface="NikoshBAN" pitchFamily="2" charset="0"/>
              </a:rPr>
              <a:t>২১ ফেব্রুয়ারি দেশব্যাপী সাধারণ ধর্মঘট এবং রাষ্ট্রভাষা দিবস পালন করার সিদ্ধান্ত গ্রহণ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3103719607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299"/>
          <a:stretch/>
        </p:blipFill>
        <p:spPr>
          <a:xfrm>
            <a:off x="73025" y="130175"/>
            <a:ext cx="2289175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466975" y="87313"/>
            <a:ext cx="4010025" cy="22467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bn-BD" sz="2800" dirty="0">
                <a:latin typeface="NikoshBAN" pitchFamily="2" charset="0"/>
              </a:rPr>
              <a:t>সকাল ১১ টায় ঢাকা বিশ্ববিদ্যালয় আমতলায় সভা অনুষ্ঠিত হয়। ১৪৪ ধারা ভঙ্গ করে ১০ জন করে মিছিল শুরু হয়।</a:t>
            </a:r>
            <a:endParaRPr lang="bn-BD" sz="2800" b="1" dirty="0"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4167"/>
          <a:stretch/>
        </p:blipFill>
        <p:spPr>
          <a:xfrm>
            <a:off x="117475" y="2209800"/>
            <a:ext cx="2320925" cy="168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209800"/>
            <a:ext cx="2484438" cy="1684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0500" y="130175"/>
            <a:ext cx="2497138" cy="1895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elius_1297766343_1-1._Shaheed_Sala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247" y="4085847"/>
            <a:ext cx="2317181" cy="2667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elius_1297332992_1-5._Shaheed_Borko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4100286"/>
            <a:ext cx="1963983" cy="2663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elius_1297594073_1-2._Saheed_Rafiq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9628" y="4114800"/>
            <a:ext cx="2031788" cy="2638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lius_1297505298_1-4._Shaheed_Abdul_Jabbar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8456" y="4114801"/>
            <a:ext cx="1984034" cy="2667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1"/>
          <p:cNvSpPr/>
          <p:nvPr/>
        </p:nvSpPr>
        <p:spPr>
          <a:xfrm>
            <a:off x="3612060" y="2484036"/>
            <a:ext cx="1812925" cy="15938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২১ ফেব্রুয়ারি১৯৫২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52575" y="6248400"/>
            <a:ext cx="103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000" b="1" dirty="0">
                <a:solidFill>
                  <a:srgbClr val="FF0000"/>
                </a:solidFill>
                <a:latin typeface="NikoshBAN" pitchFamily="2" charset="0"/>
              </a:rPr>
              <a:t>সালাম</a:t>
            </a:r>
            <a:endParaRPr lang="en-US" sz="2000" b="1" dirty="0"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75063" y="6264275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400" b="1" dirty="0">
                <a:solidFill>
                  <a:srgbClr val="FF0000"/>
                </a:solidFill>
                <a:latin typeface="NikoshBAN" pitchFamily="2" charset="0"/>
              </a:rPr>
              <a:t>বরকত</a:t>
            </a:r>
            <a:endParaRPr lang="en-US" sz="2400" b="1" dirty="0"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943600" y="6273800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400" b="1" dirty="0">
                <a:solidFill>
                  <a:srgbClr val="FF0000"/>
                </a:solidFill>
                <a:latin typeface="NikoshBAN" pitchFamily="2" charset="0"/>
              </a:rPr>
              <a:t>রফিক</a:t>
            </a:r>
            <a:endParaRPr lang="en-US" sz="2400" b="1" dirty="0">
              <a:solidFill>
                <a:srgbClr val="FF0000"/>
              </a:solidFill>
              <a:latin typeface="NikoshBAN" pitchFamily="2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105775" y="6273800"/>
            <a:ext cx="1038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400" b="1" dirty="0">
                <a:solidFill>
                  <a:srgbClr val="FF0000"/>
                </a:solidFill>
                <a:latin typeface="NikoshBAN" pitchFamily="2" charset="0"/>
              </a:rPr>
              <a:t>জব্বার</a:t>
            </a:r>
            <a:endParaRPr lang="en-US" sz="2400" b="1" dirty="0">
              <a:solidFill>
                <a:srgbClr val="FF00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352307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705225" y="1828800"/>
            <a:ext cx="1812925" cy="15938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Arial" charset="0"/>
              </a:rPr>
              <a:t>২২ ফেব্রুয়ারি১৯৫২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52400"/>
            <a:ext cx="3440113" cy="217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75" y="152400"/>
            <a:ext cx="3298825" cy="217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elius_1298103145_1-3._Shaheed_Shafiur_Rahma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3090198"/>
            <a:ext cx="3200400" cy="3575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4000" y="3048000"/>
            <a:ext cx="3327400" cy="3575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67600" y="6042025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bn-BD" sz="2800" b="1" dirty="0">
                <a:solidFill>
                  <a:srgbClr val="FF0000"/>
                </a:solidFill>
                <a:latin typeface="NikoshBAN" pitchFamily="2" charset="0"/>
              </a:rPr>
              <a:t>শফিউর</a:t>
            </a:r>
            <a:endParaRPr lang="en-US" sz="2800" b="1" dirty="0">
              <a:solidFill>
                <a:srgbClr val="FF0000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76461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638802"/>
            <a:ext cx="861060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dirty="0">
                <a:latin typeface="NikoshBAN" pitchFamily="2" charset="0"/>
              </a:rPr>
              <a:t>১। তমদ্দুন মজলিশ কোন ধরনের প্রতিষ্ঠান?</a:t>
            </a:r>
          </a:p>
          <a:p>
            <a:pPr algn="just"/>
            <a:r>
              <a:rPr lang="bn-BD" sz="2000" dirty="0">
                <a:latin typeface="NikoshBAN" pitchFamily="2" charset="0"/>
              </a:rPr>
              <a:t>২। কত তারিখে তমদ্দুন মজলিশ প্রতিষ্ঠিত হয়?</a:t>
            </a:r>
          </a:p>
          <a:p>
            <a:pPr algn="just"/>
            <a:r>
              <a:rPr lang="bn-BD" sz="2000" dirty="0">
                <a:latin typeface="NikoshBAN" pitchFamily="2" charset="0"/>
              </a:rPr>
              <a:t>৩। ভাষা আন্দোলন কাকে বলে?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i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066802"/>
            <a:ext cx="4343400" cy="441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3572265"/>
      </p:ext>
    </p:extLst>
  </p:cSld>
  <p:clrMapOvr>
    <a:masterClrMapping/>
  </p:clrMapOvr>
  <p:transition spd="slow">
    <p:cover dir="lu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810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5168207"/>
            <a:ext cx="86868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bn-BD" sz="2800" dirty="0">
                <a:latin typeface="NikoshBAN" pitchFamily="2" charset="0"/>
              </a:rPr>
              <a:t>ভাষা আন্দোলনের ঘটনাবলির ধারাবাহিক বিবরণ দাও।</a:t>
            </a:r>
            <a:endParaRPr lang="en-US" sz="2800" dirty="0">
              <a:latin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31017"/>
            <a:ext cx="3657600" cy="24339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62" y="1524000"/>
            <a:ext cx="2274276" cy="304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4927242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838200"/>
            <a:ext cx="4943036" cy="533751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2494028"/>
            <a:ext cx="1812973" cy="146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3715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087" y="12954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নামঃ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-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মোঃ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কাজল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মিয়া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  <a:cs typeface="ArhialkhanMJ" pitchFamily="2" charset="0"/>
            </a:endParaRP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সিনিয়র শিক্ষক </a:t>
            </a:r>
          </a:p>
          <a:p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 হাই স্কুল</a:t>
            </a:r>
            <a:endParaRPr lang="en-US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  <a:p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ম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  <a:cs typeface="ArhialkhanMJ" pitchFamily="2" charset="0"/>
              </a:rPr>
              <a:t>ধ্য</a:t>
            </a:r>
            <a:r>
              <a:rPr lang="bn-I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hialkhanMJ" pitchFamily="2" charset="0"/>
              </a:rPr>
              <a:t>বাড্ডা,গুলশান,ঢাকা-১২১২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cs typeface="ArhialkhanMJ" pitchFamily="2" charset="0"/>
            </a:endParaRPr>
          </a:p>
          <a:p>
            <a:r>
              <a:rPr lang="en-US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cs typeface="ArhialkhanMJ" pitchFamily="2" charset="0"/>
              </a:rPr>
              <a:t>email:miamdkazal@gmail.com</a:t>
            </a:r>
            <a:endParaRPr lang="bn-IN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hialkhanMJ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294263"/>
            <a:ext cx="2203374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550380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2600" y="1981200"/>
            <a:ext cx="5791200" cy="4000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০১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বাংলার আন্দোলন ও জাতীয়তাবাদের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ত্থা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১৯৪৭-১৯৭০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8495979">
            <a:off x="3648286" y="4354822"/>
            <a:ext cx="1905000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16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</a:rPr>
              <a:t>আ</a:t>
            </a:r>
            <a:endParaRPr lang="en-US" sz="166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9007147">
            <a:off x="3819541" y="-926"/>
            <a:ext cx="1554969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16600" b="1" dirty="0" smtClean="0">
                <a:ln/>
                <a:solidFill>
                  <a:schemeClr val="accent3"/>
                </a:solidFill>
                <a:latin typeface="NikoshBAN" pitchFamily="2" charset="0"/>
              </a:rPr>
              <a:t>অ</a:t>
            </a:r>
            <a:endParaRPr lang="en-US" sz="16600" b="1" dirty="0" smtClean="0">
              <a:ln/>
              <a:solidFill>
                <a:schemeClr val="accent3"/>
              </a:solidFill>
              <a:latin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689072">
            <a:off x="1096610" y="2476603"/>
            <a:ext cx="1905000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1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ক</a:t>
            </a:r>
            <a:endParaRPr lang="en-US" sz="16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8489197">
            <a:off x="6827492" y="2408817"/>
            <a:ext cx="1219200" cy="264687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</a:rPr>
              <a:t>খ</a:t>
            </a:r>
            <a:endParaRPr lang="en-US" sz="1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1325" y="2590800"/>
            <a:ext cx="3325813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4000" dirty="0" smtClean="0">
                <a:latin typeface="NikoshBAN" pitchFamily="2" charset="0"/>
              </a:rPr>
              <a:t>ভাষা আন্দোলন</a:t>
            </a:r>
            <a:endParaRPr lang="en-US" sz="4000" dirty="0" smtClean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55510"/>
      </p:ext>
    </p:extLst>
  </p:cSld>
  <p:clrMapOvr>
    <a:masterClrMapping/>
  </p:clrMapOvr>
  <p:transition spd="slow">
    <p:cover dir="lu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3733800" y="220663"/>
            <a:ext cx="1682750" cy="646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bn-BD" sz="3600" b="1" dirty="0">
                <a:latin typeface="NikoshBAN" pitchFamily="2" charset="0"/>
              </a:rPr>
              <a:t>শিখনফল</a:t>
            </a:r>
            <a:endParaRPr lang="en-US" sz="3600" dirty="0"/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304800" y="1793875"/>
            <a:ext cx="8545513" cy="50165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bn-BD" sz="3200" b="1">
                <a:solidFill>
                  <a:schemeClr val="tx1"/>
                </a:solidFill>
                <a:latin typeface="NikoshBAN" pitchFamily="2" charset="0"/>
              </a:rPr>
              <a:t>এই পাঠ শেষে শিক্ষার্থীরা--</a:t>
            </a:r>
          </a:p>
          <a:p>
            <a:r>
              <a:rPr lang="bn-BD" sz="3200" b="1">
                <a:solidFill>
                  <a:schemeClr val="tx1"/>
                </a:solidFill>
                <a:latin typeface="NikoshBAN" pitchFamily="2" charset="0"/>
              </a:rPr>
              <a:t>১।</a:t>
            </a:r>
            <a:r>
              <a:rPr lang="en-US" sz="3200" b="1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 ‍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</a:rPr>
              <a:t>ভাষা আন্দোলন কী তা বলতে পারবে</a:t>
            </a:r>
            <a:r>
              <a:rPr lang="en-US" sz="3200" b="1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।</a:t>
            </a:r>
            <a:endParaRPr lang="bn-BD" sz="3200" b="1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bn-BD" sz="3200" b="1">
                <a:solidFill>
                  <a:schemeClr val="tx1"/>
                </a:solidFill>
                <a:latin typeface="NikoshBAN" pitchFamily="2" charset="0"/>
              </a:rPr>
              <a:t>২। ভাষা আন্দোলনের পটভূমি ব্যাখ্যা করতে পারবে</a:t>
            </a:r>
            <a:r>
              <a:rPr lang="en-US" sz="3200" b="1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।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</a:rPr>
              <a:t> </a:t>
            </a:r>
            <a:endParaRPr lang="en-US" sz="3200" b="1">
              <a:solidFill>
                <a:schemeClr val="tx1"/>
              </a:solidFill>
              <a:latin typeface="NikoshBAN" pitchFamily="2" charset="0"/>
              <a:cs typeface="Arial" pitchFamily="34" charset="0"/>
            </a:endParaRPr>
          </a:p>
          <a:p>
            <a:r>
              <a:rPr lang="en-US" sz="3200" b="1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৩</a:t>
            </a:r>
            <a:r>
              <a:rPr lang="bn-BD" sz="3200" b="1">
                <a:solidFill>
                  <a:schemeClr val="tx1"/>
                </a:solidFill>
                <a:latin typeface="NikoshBAN" pitchFamily="2" charset="0"/>
              </a:rPr>
              <a:t>। ভাষা আন্দোলনের  ঘটনাপ্রবাহ ব্যাখ্যা করতে পার</a:t>
            </a:r>
            <a:r>
              <a:rPr lang="en-US" sz="3200" b="1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।</a:t>
            </a:r>
            <a:endParaRPr lang="bn-BD" sz="3200" b="1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bn-BD" sz="3200" b="1">
                <a:solidFill>
                  <a:schemeClr val="tx1"/>
                </a:solidFill>
                <a:latin typeface="NikoshBAN" pitchFamily="2" charset="0"/>
              </a:rPr>
              <a:t>৪। ভাষা শহীদদের পরিচয় দিতে পারবে</a:t>
            </a:r>
            <a:r>
              <a:rPr lang="en-US" sz="3200" b="1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।</a:t>
            </a:r>
            <a:endParaRPr lang="bn-BD" sz="3200" b="1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bn-BD" sz="3200" b="1">
                <a:solidFill>
                  <a:schemeClr val="tx1"/>
                </a:solidFill>
                <a:latin typeface="NikoshBAN" pitchFamily="2" charset="0"/>
              </a:rPr>
              <a:t>৫। বাঙালি জাতীয়তাবাদের বিকাশে ভাষা আন্দোলনের প্রভাব ব্যাখ্যা করতে পারবে ।</a:t>
            </a:r>
            <a:endParaRPr lang="bn-IN" sz="3200" b="1">
              <a:solidFill>
                <a:schemeClr val="tx1"/>
              </a:solidFill>
              <a:latin typeface="NikoshBAN" pitchFamily="2" charset="0"/>
            </a:endParaRPr>
          </a:p>
          <a:p>
            <a:r>
              <a:rPr lang="bn-IN" sz="320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৬</a:t>
            </a:r>
            <a:r>
              <a:rPr lang="bn-BD" sz="3200">
                <a:solidFill>
                  <a:schemeClr val="tx1"/>
                </a:solidFill>
                <a:latin typeface="NikoshBAN" pitchFamily="2" charset="0"/>
                <a:cs typeface="Arial" pitchFamily="34" charset="0"/>
              </a:rPr>
              <a:t>।আন্তর্জাতিক মাতৃভাষার গুরুত্ব লিখতে পারবে। </a:t>
            </a:r>
            <a:endParaRPr lang="en-US" sz="3200">
              <a:solidFill>
                <a:schemeClr val="tx1"/>
              </a:solidFill>
              <a:latin typeface="NikoshBAN" pitchFamily="2" charset="0"/>
              <a:cs typeface="Arial" pitchFamily="34" charset="0"/>
            </a:endParaRPr>
          </a:p>
          <a:p>
            <a:endParaRPr lang="bn-BD" sz="3200" b="1">
              <a:solidFill>
                <a:schemeClr val="tx1"/>
              </a:solidFill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35677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688" y="58738"/>
            <a:ext cx="3414712" cy="768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4400" b="1" dirty="0" smtClean="0">
                <a:latin typeface="NikoshBAN" pitchFamily="2" charset="0"/>
              </a:rPr>
              <a:t>ভাষা আন্দোলন</a:t>
            </a:r>
            <a:endParaRPr lang="en-US" sz="4400" b="1" dirty="0" smtClean="0">
              <a:latin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397375"/>
            <a:ext cx="8610600" cy="13843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800" dirty="0" smtClean="0">
                <a:latin typeface="NikoshBAN" pitchFamily="2" charset="0"/>
              </a:rPr>
              <a:t>পশ্চিম পাকিস্তানি শাসকবর্গের হাত থেকে বাংলা ভাষা ও সংস্কৃতিকে রক্ষা করার জন্য পূর্ব বাংলার মানুষেরা যে আন্দোলনে অবতীর্ণ হয়েছিল ইতিহাসে তাই ভাষা আন্দোলন নামে পরিচিত।</a:t>
            </a:r>
            <a:endParaRPr lang="en-US" sz="2800" dirty="0" smtClean="0">
              <a:latin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1" y="1328738"/>
            <a:ext cx="3147645" cy="2557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80284"/>
            <a:ext cx="3581400" cy="185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365064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3088" y="58738"/>
            <a:ext cx="5624512" cy="768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4400" b="1" dirty="0" smtClean="0">
                <a:latin typeface="NikoshBAN" pitchFamily="2" charset="0"/>
              </a:rPr>
              <a:t>ভাষা আন্দোলনের পটভূমি</a:t>
            </a:r>
            <a:endParaRPr lang="en-US" sz="4400" b="1" dirty="0" smtClean="0">
              <a:latin typeface="NikoshBAN" pitchFamily="2" charset="0"/>
            </a:endParaRPr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3429000" y="1135063"/>
            <a:ext cx="2133600" cy="64611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3600" b="1" dirty="0" smtClean="0">
                <a:latin typeface="NikoshBAN" pitchFamily="2" charset="0"/>
              </a:rPr>
              <a:t>১৯৩৭ সাল</a:t>
            </a:r>
            <a:endParaRPr lang="en-US" sz="3600" b="1" dirty="0" smtClean="0">
              <a:latin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063" y="5181600"/>
            <a:ext cx="3868737" cy="12001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মোহাম্মদ আলী জিন্নাহ মুসলিম লীগের দাপ্তরিক ভাষা উর্দু করার প্রস্তাব করে। </a:t>
            </a:r>
            <a:endParaRPr lang="en-US" sz="2400" dirty="0" smtClean="0">
              <a:latin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00600" y="5211763"/>
            <a:ext cx="4191000" cy="10779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3200" dirty="0" smtClean="0">
                <a:latin typeface="NikoshBAN" pitchFamily="2" charset="0"/>
              </a:rPr>
              <a:t>শেরে বাংলা এ. কে. ফজলুল হক এর বিরোধীতা করে।</a:t>
            </a:r>
            <a:endParaRPr lang="en-US" sz="3200" dirty="0" smtClean="0">
              <a:latin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16" y="1975232"/>
            <a:ext cx="2618887" cy="312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75232"/>
            <a:ext cx="2345564" cy="3122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217922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44463"/>
            <a:ext cx="2133600" cy="7080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4000" b="1" dirty="0" smtClean="0">
                <a:latin typeface="NikoshBAN" pitchFamily="2" charset="0"/>
              </a:rPr>
              <a:t>১৯৪৭ সাল</a:t>
            </a:r>
            <a:endParaRPr lang="en-US" sz="4000" b="1" dirty="0" smtClean="0">
              <a:latin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63" y="1752600"/>
            <a:ext cx="3106737" cy="2678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১৭ মে </a:t>
            </a:r>
          </a:p>
          <a:p>
            <a:pPr algn="ctr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চৌধুরী খালিকুজ্জামান এবং জুলাই মাসে আলিগড় বিশ্ববিদ্যালয়ের উপাচার্য </a:t>
            </a:r>
          </a:p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ড. জিয়া উদ্দিন আহম্মদ উর্দুকে পাকিস্তানের রাষ্ট্র ভাষা করার প্রস্তাব দেন। </a:t>
            </a:r>
            <a:endParaRPr lang="en-US" sz="2400" dirty="0" smtClean="0">
              <a:latin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6763" y="5130800"/>
            <a:ext cx="2636837" cy="460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ড. মুহম্মদ শহীদুল্লাহ</a:t>
            </a:r>
            <a:endParaRPr lang="en-US" sz="2400" dirty="0" smtClean="0"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31" y="1724025"/>
            <a:ext cx="245745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10" y="1752600"/>
            <a:ext cx="269679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084888" y="5130800"/>
            <a:ext cx="2971800" cy="460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ড. মুহম্মদ এনামুল হক</a:t>
            </a:r>
            <a:endParaRPr lang="en-US" sz="2400" dirty="0" smtClean="0">
              <a:latin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7486" y="5816025"/>
            <a:ext cx="2940960" cy="5232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1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800" dirty="0" smtClean="0">
                <a:latin typeface="NikoshBAN" pitchFamily="2" charset="0"/>
              </a:rPr>
              <a:t>এর বিরোধীতা করেন</a:t>
            </a:r>
            <a:endParaRPr lang="en-US" sz="2800" dirty="0" smtClean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309048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86903"/>
            <a:ext cx="2133600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</a:rPr>
              <a:t>১৯৪৭</a:t>
            </a:r>
            <a:r>
              <a:rPr lang="bn-BD" sz="3600" b="1" dirty="0" smtClean="0">
                <a:latin typeface="NikoshBAN" pitchFamily="2" charset="0"/>
              </a:rPr>
              <a:t> সাল</a:t>
            </a:r>
            <a:endParaRPr lang="en-US" sz="3600" b="1" dirty="0" smtClean="0">
              <a:latin typeface="NikoshBAN" pitchFamily="2" charset="0"/>
            </a:endParaRPr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152400" y="914400"/>
            <a:ext cx="8839200" cy="10779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bn-BD" sz="3200" dirty="0" smtClean="0">
                <a:latin typeface="NikoshBAN" pitchFamily="2" charset="0"/>
              </a:rPr>
              <a:t>কামরুদ্দিন আহমেদের নেতৃত্বে গঠিত গণ আজাদী লীগ মাতৃভাষায় শিক্ষা দান এর দাবি জানায়। </a:t>
            </a:r>
            <a:endParaRPr lang="en-US" sz="3200" dirty="0" smtClean="0">
              <a:latin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144713"/>
            <a:ext cx="2584450" cy="309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38500" y="2133600"/>
            <a:ext cx="3009900" cy="23082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৬-৭ সেপ্টেম্বর কর্মীরা বাংলাকে শিক্ষা ও আইন আদালতের বাহন করার প্রস্তাব করে।</a:t>
            </a:r>
          </a:p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১৫ সেপ্টেম্বর পুস্তিকা প্রকাশ।</a:t>
            </a:r>
            <a:endParaRPr lang="en-US" sz="2400" dirty="0" smtClean="0">
              <a:latin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33600"/>
            <a:ext cx="2227263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775" y="5384800"/>
            <a:ext cx="2714625" cy="12001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অধ্যাপক আবুল কাশেম</a:t>
            </a:r>
          </a:p>
          <a:p>
            <a:pPr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২ সেপ্টেম্বর তমদ্দুন মজলিশ  গড়ে তোলেন।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971800" y="4968875"/>
            <a:ext cx="6019800" cy="15700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>
              <a:defRPr/>
            </a:pPr>
            <a:r>
              <a:rPr lang="bn-BD" sz="2400" dirty="0" smtClean="0">
                <a:latin typeface="NikoshBAN" pitchFamily="2" charset="0"/>
              </a:rPr>
              <a:t>ডিসেম্বর মাসে করাচিতে শিক্ষা সম্মেলনে উর্দুকে পাকিস্তানের রাষ্ট্র ভাষা করার সিদ্ধান্ত গৃহীত হলে পুর্ব বাংলায় প্রতিবাদ শুরু হয়। রাষ্ট্র ভাষা সংগ্রাম পরিষদ গঠিত হয়। পাকিস্তান সরকার ১৪৪ ধারা জারি করে।</a:t>
            </a:r>
          </a:p>
        </p:txBody>
      </p:sp>
    </p:spTree>
    <p:extLst>
      <p:ext uri="{BB962C8B-B14F-4D97-AF65-F5344CB8AC3E}">
        <p14:creationId xmlns:p14="http://schemas.microsoft.com/office/powerpoint/2010/main" val="2508689104"/>
      </p:ext>
    </p:extLst>
  </p:cSld>
  <p:clrMapOvr>
    <a:masterClrMapping/>
  </p:clrMapOvr>
  <p:transition spd="slow">
    <p:cover dir="l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4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621</Words>
  <Application>Microsoft Office PowerPoint</Application>
  <PresentationFormat>On-screen Show (4:3)</PresentationFormat>
  <Paragraphs>96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BlackTie</vt:lpstr>
      <vt:lpstr>1_BlackTie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</cp:revision>
  <dcterms:created xsi:type="dcterms:W3CDTF">2006-08-16T00:00:00Z</dcterms:created>
  <dcterms:modified xsi:type="dcterms:W3CDTF">2017-09-29T15:54:29Z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